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8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CBAE893D-8611-41CF-B126-C3B10951ED0A}" type="datetimeFigureOut">
              <a:rPr lang="es-CO" smtClean="0"/>
              <a:t>18/11/2016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E1CA434A-E241-4F8B-9A0B-E351975F8E19}" type="slidenum">
              <a:rPr lang="es-CO" smtClean="0"/>
              <a:t>‹Nº›</a:t>
            </a:fld>
            <a:endParaRPr lang="es-CO"/>
          </a:p>
        </p:txBody>
      </p:sp>
    </p:spTree>
    <p:extLst>
      <p:ext uri="{BB962C8B-B14F-4D97-AF65-F5344CB8AC3E}">
        <p14:creationId xmlns:p14="http://schemas.microsoft.com/office/powerpoint/2010/main" val="1488380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CBAE893D-8611-41CF-B126-C3B10951ED0A}" type="datetimeFigureOut">
              <a:rPr lang="es-CO" smtClean="0"/>
              <a:t>18/11/2016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E1CA434A-E241-4F8B-9A0B-E351975F8E19}" type="slidenum">
              <a:rPr lang="es-CO" smtClean="0"/>
              <a:t>‹Nº›</a:t>
            </a:fld>
            <a:endParaRPr lang="es-CO"/>
          </a:p>
        </p:txBody>
      </p:sp>
    </p:spTree>
    <p:extLst>
      <p:ext uri="{BB962C8B-B14F-4D97-AF65-F5344CB8AC3E}">
        <p14:creationId xmlns:p14="http://schemas.microsoft.com/office/powerpoint/2010/main" val="3988255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CBAE893D-8611-41CF-B126-C3B10951ED0A}" type="datetimeFigureOut">
              <a:rPr lang="es-CO" smtClean="0"/>
              <a:t>18/11/2016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E1CA434A-E241-4F8B-9A0B-E351975F8E19}" type="slidenum">
              <a:rPr lang="es-CO" smtClean="0"/>
              <a:t>‹Nº›</a:t>
            </a:fld>
            <a:endParaRPr lang="es-CO"/>
          </a:p>
        </p:txBody>
      </p:sp>
    </p:spTree>
    <p:extLst>
      <p:ext uri="{BB962C8B-B14F-4D97-AF65-F5344CB8AC3E}">
        <p14:creationId xmlns:p14="http://schemas.microsoft.com/office/powerpoint/2010/main" val="1856957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CBAE893D-8611-41CF-B126-C3B10951ED0A}" type="datetimeFigureOut">
              <a:rPr lang="es-CO" smtClean="0"/>
              <a:t>18/11/2016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E1CA434A-E241-4F8B-9A0B-E351975F8E19}" type="slidenum">
              <a:rPr lang="es-CO" smtClean="0"/>
              <a:t>‹Nº›</a:t>
            </a:fld>
            <a:endParaRPr lang="es-CO"/>
          </a:p>
        </p:txBody>
      </p:sp>
    </p:spTree>
    <p:extLst>
      <p:ext uri="{BB962C8B-B14F-4D97-AF65-F5344CB8AC3E}">
        <p14:creationId xmlns:p14="http://schemas.microsoft.com/office/powerpoint/2010/main" val="2136043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BAE893D-8611-41CF-B126-C3B10951ED0A}" type="datetimeFigureOut">
              <a:rPr lang="es-CO" smtClean="0"/>
              <a:t>18/11/2016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E1CA434A-E241-4F8B-9A0B-E351975F8E19}" type="slidenum">
              <a:rPr lang="es-CO" smtClean="0"/>
              <a:t>‹Nº›</a:t>
            </a:fld>
            <a:endParaRPr lang="es-CO"/>
          </a:p>
        </p:txBody>
      </p:sp>
    </p:spTree>
    <p:extLst>
      <p:ext uri="{BB962C8B-B14F-4D97-AF65-F5344CB8AC3E}">
        <p14:creationId xmlns:p14="http://schemas.microsoft.com/office/powerpoint/2010/main" val="1999881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CBAE893D-8611-41CF-B126-C3B10951ED0A}" type="datetimeFigureOut">
              <a:rPr lang="es-CO" smtClean="0"/>
              <a:t>18/11/2016</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E1CA434A-E241-4F8B-9A0B-E351975F8E19}" type="slidenum">
              <a:rPr lang="es-CO" smtClean="0"/>
              <a:t>‹Nº›</a:t>
            </a:fld>
            <a:endParaRPr lang="es-CO"/>
          </a:p>
        </p:txBody>
      </p:sp>
    </p:spTree>
    <p:extLst>
      <p:ext uri="{BB962C8B-B14F-4D97-AF65-F5344CB8AC3E}">
        <p14:creationId xmlns:p14="http://schemas.microsoft.com/office/powerpoint/2010/main" val="245029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CBAE893D-8611-41CF-B126-C3B10951ED0A}" type="datetimeFigureOut">
              <a:rPr lang="es-CO" smtClean="0"/>
              <a:t>18/11/2016</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E1CA434A-E241-4F8B-9A0B-E351975F8E19}" type="slidenum">
              <a:rPr lang="es-CO" smtClean="0"/>
              <a:t>‹Nº›</a:t>
            </a:fld>
            <a:endParaRPr lang="es-CO"/>
          </a:p>
        </p:txBody>
      </p:sp>
    </p:spTree>
    <p:extLst>
      <p:ext uri="{BB962C8B-B14F-4D97-AF65-F5344CB8AC3E}">
        <p14:creationId xmlns:p14="http://schemas.microsoft.com/office/powerpoint/2010/main" val="1813036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CBAE893D-8611-41CF-B126-C3B10951ED0A}" type="datetimeFigureOut">
              <a:rPr lang="es-CO" smtClean="0"/>
              <a:t>18/11/2016</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E1CA434A-E241-4F8B-9A0B-E351975F8E19}" type="slidenum">
              <a:rPr lang="es-CO" smtClean="0"/>
              <a:t>‹Nº›</a:t>
            </a:fld>
            <a:endParaRPr lang="es-CO"/>
          </a:p>
        </p:txBody>
      </p:sp>
    </p:spTree>
    <p:extLst>
      <p:ext uri="{BB962C8B-B14F-4D97-AF65-F5344CB8AC3E}">
        <p14:creationId xmlns:p14="http://schemas.microsoft.com/office/powerpoint/2010/main" val="2862010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BAE893D-8611-41CF-B126-C3B10951ED0A}" type="datetimeFigureOut">
              <a:rPr lang="es-CO" smtClean="0"/>
              <a:t>18/11/2016</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E1CA434A-E241-4F8B-9A0B-E351975F8E19}" type="slidenum">
              <a:rPr lang="es-CO" smtClean="0"/>
              <a:t>‹Nº›</a:t>
            </a:fld>
            <a:endParaRPr lang="es-CO"/>
          </a:p>
        </p:txBody>
      </p:sp>
    </p:spTree>
    <p:extLst>
      <p:ext uri="{BB962C8B-B14F-4D97-AF65-F5344CB8AC3E}">
        <p14:creationId xmlns:p14="http://schemas.microsoft.com/office/powerpoint/2010/main" val="2132491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BAE893D-8611-41CF-B126-C3B10951ED0A}" type="datetimeFigureOut">
              <a:rPr lang="es-CO" smtClean="0"/>
              <a:t>18/11/2016</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E1CA434A-E241-4F8B-9A0B-E351975F8E19}" type="slidenum">
              <a:rPr lang="es-CO" smtClean="0"/>
              <a:t>‹Nº›</a:t>
            </a:fld>
            <a:endParaRPr lang="es-CO"/>
          </a:p>
        </p:txBody>
      </p:sp>
    </p:spTree>
    <p:extLst>
      <p:ext uri="{BB962C8B-B14F-4D97-AF65-F5344CB8AC3E}">
        <p14:creationId xmlns:p14="http://schemas.microsoft.com/office/powerpoint/2010/main" val="1622255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BAE893D-8611-41CF-B126-C3B10951ED0A}" type="datetimeFigureOut">
              <a:rPr lang="es-CO" smtClean="0"/>
              <a:t>18/11/2016</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E1CA434A-E241-4F8B-9A0B-E351975F8E19}" type="slidenum">
              <a:rPr lang="es-CO" smtClean="0"/>
              <a:t>‹Nº›</a:t>
            </a:fld>
            <a:endParaRPr lang="es-CO"/>
          </a:p>
        </p:txBody>
      </p:sp>
    </p:spTree>
    <p:extLst>
      <p:ext uri="{BB962C8B-B14F-4D97-AF65-F5344CB8AC3E}">
        <p14:creationId xmlns:p14="http://schemas.microsoft.com/office/powerpoint/2010/main" val="386184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AE893D-8611-41CF-B126-C3B10951ED0A}" type="datetimeFigureOut">
              <a:rPr lang="es-CO" smtClean="0"/>
              <a:t>18/11/2016</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CA434A-E241-4F8B-9A0B-E351975F8E19}" type="slidenum">
              <a:rPr lang="es-CO" smtClean="0"/>
              <a:t>‹Nº›</a:t>
            </a:fld>
            <a:endParaRPr lang="es-CO"/>
          </a:p>
        </p:txBody>
      </p:sp>
    </p:spTree>
    <p:extLst>
      <p:ext uri="{BB962C8B-B14F-4D97-AF65-F5344CB8AC3E}">
        <p14:creationId xmlns:p14="http://schemas.microsoft.com/office/powerpoint/2010/main" val="3250643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s.wikipedia.org/w/index.php?title=Johan_Palmstruch&amp;action=edit&amp;redlink=1" TargetMode="External"/><Relationship Id="rId2" Type="http://schemas.openxmlformats.org/officeDocument/2006/relationships/hyperlink" Target="https://es.wikipedia.org/wiki/1661" TargetMode="Externa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hyperlink" Target="https://es.wikipedia.org/wiki/Papel_moneda#cite_note-historia-2" TargetMode="External"/><Relationship Id="rId4" Type="http://schemas.openxmlformats.org/officeDocument/2006/relationships/hyperlink" Target="https://es.wikipedia.org/wiki/1780"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s.wikipedia.org/wiki/Henry_Ford" TargetMode="External"/><Relationship Id="rId2" Type="http://schemas.openxmlformats.org/officeDocument/2006/relationships/hyperlink" Target="https://es.wikipedia.org/wiki/John_Peake_Knight" TargetMode="Externa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8" Type="http://schemas.openxmlformats.org/officeDocument/2006/relationships/hyperlink" Target="https://es.wikipedia.org/wiki/Sem%C3%A1foro#cite_note-12" TargetMode="External"/><Relationship Id="rId3" Type="http://schemas.openxmlformats.org/officeDocument/2006/relationships/hyperlink" Target="https://es.wikipedia.org/wiki/Madrid" TargetMode="External"/><Relationship Id="rId7" Type="http://schemas.openxmlformats.org/officeDocument/2006/relationships/hyperlink" Target="https://es.wikipedia.org/wiki/Ampelm%C3%A4nnchen" TargetMode="External"/><Relationship Id="rId12" Type="http://schemas.openxmlformats.org/officeDocument/2006/relationships/hyperlink" Target="https://es.wikipedia.org/wiki/ONCE" TargetMode="External"/><Relationship Id="rId2" Type="http://schemas.openxmlformats.org/officeDocument/2006/relationships/hyperlink" Target="https://es.wikipedia.org/wiki/Sem%C3%A1foro#cite_note-11" TargetMode="External"/><Relationship Id="rId1" Type="http://schemas.openxmlformats.org/officeDocument/2006/relationships/slideLayout" Target="../slideLayouts/slideLayout2.xml"/><Relationship Id="rId6" Type="http://schemas.openxmlformats.org/officeDocument/2006/relationships/hyperlink" Target="https://es.wikipedia.org/wiki/Buenos_Aires" TargetMode="External"/><Relationship Id="rId11" Type="http://schemas.openxmlformats.org/officeDocument/2006/relationships/hyperlink" Target="https://es.wikipedia.org/wiki/Palma_de_Mallorca" TargetMode="External"/><Relationship Id="rId5" Type="http://schemas.openxmlformats.org/officeDocument/2006/relationships/hyperlink" Target="https://es.wikipedia.org/wiki/Calle_de_Alcal%C3%A1" TargetMode="External"/><Relationship Id="rId10" Type="http://schemas.openxmlformats.org/officeDocument/2006/relationships/hyperlink" Target="http://3.bp.blogspot.com/_pzDRDMhYUcY/Riz24dR_FWI/AAAAAAAAAIE/glZwKwFtvcU/s400/1141825329_0.jpg" TargetMode="External"/><Relationship Id="rId4" Type="http://schemas.openxmlformats.org/officeDocument/2006/relationships/hyperlink" Target="https://es.wikipedia.org/wiki/Calle_del_Barquillo" TargetMode="External"/><Relationship Id="rId9" Type="http://schemas.openxmlformats.org/officeDocument/2006/relationships/hyperlink" Target="https://es.wikipedia.org/wiki/Ja%C3%A9n"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es.wikipedia.org/wiki/Arc%C3%B3n" TargetMode="External"/><Relationship Id="rId3" Type="http://schemas.openxmlformats.org/officeDocument/2006/relationships/hyperlink" Target="https://es.wikipedia.org/wiki/Metal" TargetMode="External"/><Relationship Id="rId7" Type="http://schemas.openxmlformats.org/officeDocument/2006/relationships/hyperlink" Target="https://es.wikipedia.org/wiki/Cofre" TargetMode="External"/><Relationship Id="rId2" Type="http://schemas.openxmlformats.org/officeDocument/2006/relationships/hyperlink" Target="https://es.wikipedia.org/wiki/Mecanismo" TargetMode="External"/><Relationship Id="rId1" Type="http://schemas.openxmlformats.org/officeDocument/2006/relationships/slideLayout" Target="../slideLayouts/slideLayout2.xml"/><Relationship Id="rId6" Type="http://schemas.openxmlformats.org/officeDocument/2006/relationships/hyperlink" Target="https://es.wikipedia.org/wiki/Armario" TargetMode="External"/><Relationship Id="rId11" Type="http://schemas.openxmlformats.org/officeDocument/2006/relationships/image" Target="../media/image15.jpg"/><Relationship Id="rId5" Type="http://schemas.openxmlformats.org/officeDocument/2006/relationships/hyperlink" Target="https://es.wikipedia.org/wiki/Caj%C3%B3n" TargetMode="External"/><Relationship Id="rId10" Type="http://schemas.openxmlformats.org/officeDocument/2006/relationships/hyperlink" Target="https://es.wikipedia.org/wiki/Bronce" TargetMode="External"/><Relationship Id="rId4" Type="http://schemas.openxmlformats.org/officeDocument/2006/relationships/hyperlink" Target="https://es.wikipedia.org/wiki/Puerta" TargetMode="External"/><Relationship Id="rId9" Type="http://schemas.openxmlformats.org/officeDocument/2006/relationships/hyperlink" Target="https://es.wikipedia.org/wiki/Llave"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s.wikipedia.org/w/index.php?title=Cilindro_electr%C3%B3nico&amp;action=edit&amp;redlink=1" TargetMode="External"/><Relationship Id="rId2" Type="http://schemas.openxmlformats.org/officeDocument/2006/relationships/hyperlink" Target="https://es.wikipedia.org/wiki/Llave_bumpin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620688"/>
            <a:ext cx="7772400" cy="1470025"/>
          </a:xfrm>
        </p:spPr>
        <p:txBody>
          <a:bodyPr/>
          <a:lstStyle/>
          <a:p>
            <a:r>
              <a:rPr lang="es-CO" dirty="0" smtClean="0"/>
              <a:t>LA BRÚJULA</a:t>
            </a:r>
            <a:endParaRPr lang="es-CO" dirty="0"/>
          </a:p>
        </p:txBody>
      </p:sp>
      <p:sp>
        <p:nvSpPr>
          <p:cNvPr id="3" name="2 Subtítulo"/>
          <p:cNvSpPr>
            <a:spLocks noGrp="1"/>
          </p:cNvSpPr>
          <p:nvPr>
            <p:ph type="subTitle" idx="1"/>
          </p:nvPr>
        </p:nvSpPr>
        <p:spPr>
          <a:xfrm>
            <a:off x="467544" y="5589239"/>
            <a:ext cx="288032" cy="49559"/>
          </a:xfrm>
        </p:spPr>
        <p:txBody>
          <a:bodyPr>
            <a:normAutofit fontScale="25000" lnSpcReduction="20000"/>
          </a:bodyPr>
          <a:lstStyle/>
          <a:p>
            <a:endParaRPr lang="es-CO"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2132856"/>
            <a:ext cx="6768752" cy="4248472"/>
          </a:xfrm>
          <a:prstGeom prst="rect">
            <a:avLst/>
          </a:prstGeom>
        </p:spPr>
      </p:pic>
    </p:spTree>
    <p:extLst>
      <p:ext uri="{BB962C8B-B14F-4D97-AF65-F5344CB8AC3E}">
        <p14:creationId xmlns:p14="http://schemas.microsoft.com/office/powerpoint/2010/main" val="188252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ACTUALIDAD</a:t>
            </a:r>
            <a:endParaRPr lang="es-CO"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5697" y="2276872"/>
            <a:ext cx="5976664" cy="3528392"/>
          </a:xfrm>
        </p:spPr>
      </p:pic>
    </p:spTree>
    <p:extLst>
      <p:ext uri="{BB962C8B-B14F-4D97-AF65-F5344CB8AC3E}">
        <p14:creationId xmlns:p14="http://schemas.microsoft.com/office/powerpoint/2010/main" val="3079544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BILLETES DE BANCO.</a:t>
            </a:r>
            <a:endParaRPr lang="es-CO"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29784"/>
            <a:ext cx="8229600" cy="4066794"/>
          </a:xfrm>
        </p:spPr>
      </p:pic>
    </p:spTree>
    <p:extLst>
      <p:ext uri="{BB962C8B-B14F-4D97-AF65-F5344CB8AC3E}">
        <p14:creationId xmlns:p14="http://schemas.microsoft.com/office/powerpoint/2010/main" val="4160764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HISTORIA</a:t>
            </a:r>
            <a:endParaRPr lang="es-CO" dirty="0"/>
          </a:p>
        </p:txBody>
      </p:sp>
      <p:sp>
        <p:nvSpPr>
          <p:cNvPr id="3" name="2 Marcador de contenido"/>
          <p:cNvSpPr>
            <a:spLocks noGrp="1"/>
          </p:cNvSpPr>
          <p:nvPr>
            <p:ph idx="1"/>
          </p:nvPr>
        </p:nvSpPr>
        <p:spPr>
          <a:xfrm>
            <a:off x="457200" y="1600200"/>
            <a:ext cx="3826768" cy="4525963"/>
          </a:xfrm>
        </p:spPr>
        <p:txBody>
          <a:bodyPr>
            <a:normAutofit fontScale="62500" lnSpcReduction="20000"/>
          </a:bodyPr>
          <a:lstStyle/>
          <a:p>
            <a:r>
              <a:rPr lang="es-CO" sz="2300" dirty="0"/>
              <a:t>El término </a:t>
            </a:r>
            <a:r>
              <a:rPr lang="es-CO" sz="2300" i="1" dirty="0"/>
              <a:t>papel moneda</a:t>
            </a:r>
            <a:r>
              <a:rPr lang="es-CO" sz="2300" dirty="0"/>
              <a:t> hace referencia a cualquier documento con </a:t>
            </a:r>
            <a:r>
              <a:rPr lang="es-CO" sz="2300" dirty="0" smtClean="0"/>
              <a:t>valor  fiduciario reconocido </a:t>
            </a:r>
            <a:r>
              <a:rPr lang="es-CO" sz="2300" dirty="0"/>
              <a:t>y no solamente el </a:t>
            </a:r>
            <a:r>
              <a:rPr lang="es-CO" sz="2300" dirty="0" smtClean="0"/>
              <a:t>dinero de</a:t>
            </a:r>
            <a:r>
              <a:rPr lang="es-CO" sz="2300" dirty="0"/>
              <a:t> </a:t>
            </a:r>
            <a:r>
              <a:rPr lang="es-CO" sz="2300" dirty="0" smtClean="0"/>
              <a:t>curso legal En </a:t>
            </a:r>
            <a:r>
              <a:rPr lang="es-CO" sz="2300" dirty="0"/>
              <a:t>España, se consideran papel moneda: el billete (de banco), el </a:t>
            </a:r>
            <a:r>
              <a:rPr lang="es-CO" sz="2300" dirty="0" smtClean="0"/>
              <a:t>vale real, </a:t>
            </a:r>
            <a:r>
              <a:rPr lang="es-CO" sz="2300" dirty="0"/>
              <a:t>la </a:t>
            </a:r>
            <a:r>
              <a:rPr lang="es-CO" sz="2300" dirty="0" smtClean="0"/>
              <a:t>obligación al portador, </a:t>
            </a:r>
            <a:r>
              <a:rPr lang="es-CO" sz="2300" dirty="0"/>
              <a:t>el </a:t>
            </a:r>
            <a:r>
              <a:rPr lang="es-CO" sz="2300" dirty="0" smtClean="0"/>
              <a:t>certificado profesional, </a:t>
            </a:r>
            <a:r>
              <a:rPr lang="es-CO" sz="2300" dirty="0"/>
              <a:t>el certificado de </a:t>
            </a:r>
            <a:r>
              <a:rPr lang="es-CO" sz="2300" dirty="0" smtClean="0"/>
              <a:t>plata y </a:t>
            </a:r>
            <a:r>
              <a:rPr lang="es-CO" sz="2300" dirty="0"/>
              <a:t>algunos documentos semejantes</a:t>
            </a:r>
            <a:r>
              <a:rPr lang="es-CO" sz="2300" dirty="0" smtClean="0"/>
              <a:t>. </a:t>
            </a:r>
            <a:r>
              <a:rPr lang="es-CO" sz="2300" baseline="30000" dirty="0" smtClean="0"/>
              <a:t> </a:t>
            </a:r>
            <a:r>
              <a:rPr lang="es-CO" sz="2300" dirty="0" smtClean="0"/>
              <a:t>En</a:t>
            </a:r>
            <a:r>
              <a:rPr lang="es-CO" sz="2300" dirty="0"/>
              <a:t> </a:t>
            </a:r>
            <a:r>
              <a:rPr lang="es-CO" sz="2300" dirty="0" smtClean="0"/>
              <a:t>México,</a:t>
            </a:r>
            <a:r>
              <a:rPr lang="es-CO" sz="2300" dirty="0"/>
              <a:t> </a:t>
            </a:r>
            <a:r>
              <a:rPr lang="es-CO" sz="2300" i="1" dirty="0"/>
              <a:t>papel moneda</a:t>
            </a:r>
            <a:r>
              <a:rPr lang="es-CO" sz="2300" dirty="0"/>
              <a:t> es un término usado más en el ámbito de lo oficial, y </a:t>
            </a:r>
            <a:r>
              <a:rPr lang="es-CO" sz="2300" i="1" dirty="0"/>
              <a:t>billete</a:t>
            </a:r>
            <a:r>
              <a:rPr lang="es-CO" sz="2300" dirty="0"/>
              <a:t> más en el de lo cotidiano.</a:t>
            </a:r>
          </a:p>
          <a:p>
            <a:r>
              <a:rPr lang="es-CO" sz="2300" dirty="0" smtClean="0"/>
              <a:t>República  española, 1935</a:t>
            </a:r>
            <a:r>
              <a:rPr lang="es-CO" sz="2300" dirty="0"/>
              <a:t>, certificado de plata de 10 pesetas.</a:t>
            </a:r>
          </a:p>
          <a:p>
            <a:r>
              <a:rPr lang="es-CO" sz="2300" dirty="0"/>
              <a:t>El papel moneda más conocido y utilizado es el billete de banco, emitido generalmente por un </a:t>
            </a:r>
            <a:r>
              <a:rPr lang="es-CO" sz="2300" dirty="0" smtClean="0"/>
              <a:t>banco central</a:t>
            </a:r>
            <a:r>
              <a:rPr lang="es-CO" sz="2300" dirty="0"/>
              <a:t> o una autoridad pública como </a:t>
            </a:r>
            <a:r>
              <a:rPr lang="es-CO" sz="2300" dirty="0" smtClean="0"/>
              <a:t>moneda fiduciaria. </a:t>
            </a:r>
            <a:r>
              <a:rPr lang="es-CO" sz="2300" dirty="0"/>
              <a:t>En otro tiempo, era cambiable sin limitación de tiempo por moneda metálica y respaldado por su equivalente en </a:t>
            </a:r>
            <a:r>
              <a:rPr lang="es-CO" sz="2300" dirty="0" smtClean="0"/>
              <a:t>metales preciosos. </a:t>
            </a:r>
            <a:r>
              <a:rPr lang="es-CO" sz="2300" dirty="0"/>
              <a:t>En la actualidad solo circula como moneda de curso legal y no es cambiable por oro o plata. Formalmente se trata de un papel impreso, con diversos diseños, marcas y firmas que garantizan su autenticidad.</a:t>
            </a:r>
          </a:p>
          <a:p>
            <a:endParaRPr lang="es-CO" dirty="0"/>
          </a:p>
        </p:txBody>
      </p:sp>
    </p:spTree>
    <p:extLst>
      <p:ext uri="{BB962C8B-B14F-4D97-AF65-F5344CB8AC3E}">
        <p14:creationId xmlns:p14="http://schemas.microsoft.com/office/powerpoint/2010/main" val="442571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EVOLUCIÓN</a:t>
            </a:r>
            <a:endParaRPr lang="es-CO" dirty="0"/>
          </a:p>
        </p:txBody>
      </p:sp>
      <p:sp>
        <p:nvSpPr>
          <p:cNvPr id="3" name="2 Marcador de contenido"/>
          <p:cNvSpPr>
            <a:spLocks noGrp="1"/>
          </p:cNvSpPr>
          <p:nvPr>
            <p:ph idx="1"/>
          </p:nvPr>
        </p:nvSpPr>
        <p:spPr>
          <a:solidFill>
            <a:schemeClr val="bg1"/>
          </a:solidFill>
          <a:ln>
            <a:solidFill>
              <a:schemeClr val="bg1"/>
            </a:solidFill>
          </a:ln>
        </p:spPr>
        <p:txBody>
          <a:bodyPr>
            <a:normAutofit/>
          </a:bodyPr>
          <a:lstStyle/>
          <a:p>
            <a:r>
              <a:rPr lang="es-CO" sz="1600" dirty="0"/>
              <a:t>En </a:t>
            </a:r>
            <a:r>
              <a:rPr lang="es-CO" sz="1600" dirty="0" smtClean="0"/>
              <a:t>Europa, </a:t>
            </a:r>
            <a:r>
              <a:rPr lang="es-CO" sz="1600" dirty="0"/>
              <a:t>los primeros billetes de los que hay constancia aparecen en </a:t>
            </a:r>
            <a:r>
              <a:rPr lang="es-CO" sz="1600" dirty="0" smtClean="0"/>
              <a:t>Sucesia</a:t>
            </a:r>
            <a:r>
              <a:rPr lang="es-CO" sz="1600" dirty="0"/>
              <a:t> en el año </a:t>
            </a:r>
            <a:r>
              <a:rPr lang="es-CO" sz="1600" dirty="0">
                <a:hlinkClick r:id="rId2" tooltip="1661"/>
              </a:rPr>
              <a:t>1661</a:t>
            </a:r>
            <a:r>
              <a:rPr lang="es-CO" sz="1600" dirty="0"/>
              <a:t> </a:t>
            </a:r>
            <a:r>
              <a:rPr lang="es-CO" sz="1600" dirty="0" smtClean="0"/>
              <a:t>(siglo XVIII)  de </a:t>
            </a:r>
            <a:r>
              <a:rPr lang="es-CO" sz="1600" dirty="0"/>
              <a:t>la mano del cambista </a:t>
            </a:r>
            <a:r>
              <a:rPr lang="es-CO" sz="1600" dirty="0">
                <a:hlinkClick r:id="rId3" tooltip="Johan Palmstruch (aún no redactado)"/>
              </a:rPr>
              <a:t>Johan </a:t>
            </a:r>
            <a:r>
              <a:rPr lang="es-CO" sz="1600" dirty="0" err="1">
                <a:hlinkClick r:id="rId3" tooltip="Johan Palmstruch (aún no redactado)"/>
              </a:rPr>
              <a:t>Palmstruch</a:t>
            </a:r>
            <a:r>
              <a:rPr lang="es-CO" sz="1600" dirty="0"/>
              <a:t>, quien los entregaba como "</a:t>
            </a:r>
            <a:r>
              <a:rPr lang="es-CO" sz="1600" dirty="0" smtClean="0"/>
              <a:t>recibo" </a:t>
            </a:r>
            <a:r>
              <a:rPr lang="es-CO" sz="1600" dirty="0"/>
              <a:t>para quien depositaba </a:t>
            </a:r>
            <a:r>
              <a:rPr lang="es-CO" sz="1600" dirty="0" smtClean="0"/>
              <a:t>oro u </a:t>
            </a:r>
            <a:r>
              <a:rPr lang="es-CO" sz="1600" dirty="0"/>
              <a:t>otro </a:t>
            </a:r>
            <a:r>
              <a:rPr lang="es-CO" sz="1600" dirty="0" smtClean="0"/>
              <a:t>metal precioso </a:t>
            </a:r>
            <a:r>
              <a:rPr lang="es-CO" sz="1600" dirty="0"/>
              <a:t> en el </a:t>
            </a:r>
            <a:r>
              <a:rPr lang="es-CO" sz="1600" u="sng" dirty="0" smtClean="0"/>
              <a:t>Banco de Estocolmo </a:t>
            </a:r>
            <a:r>
              <a:rPr lang="es-CO" sz="1600" dirty="0" smtClean="0"/>
              <a:t>que </a:t>
            </a:r>
            <a:r>
              <a:rPr lang="es-CO" sz="1600" dirty="0"/>
              <a:t>había fundado él mismo. A </a:t>
            </a:r>
            <a:r>
              <a:rPr lang="es-CO" sz="1600" dirty="0" smtClean="0"/>
              <a:t>España</a:t>
            </a:r>
            <a:r>
              <a:rPr lang="es-CO" sz="1600" dirty="0"/>
              <a:t> llegaron en </a:t>
            </a:r>
            <a:r>
              <a:rPr lang="es-CO" sz="1600" dirty="0">
                <a:hlinkClick r:id="rId4" tooltip="1780"/>
              </a:rPr>
              <a:t>1780</a:t>
            </a:r>
            <a:r>
              <a:rPr lang="es-CO" sz="1600" dirty="0"/>
              <a:t>, durante el reinado de </a:t>
            </a:r>
            <a:r>
              <a:rPr lang="es-CO" sz="1600" dirty="0" smtClean="0"/>
              <a:t>Carlos III, </a:t>
            </a:r>
            <a:r>
              <a:rPr lang="es-CO" sz="1600" dirty="0"/>
              <a:t>y su uso se popularizó rápidamente por ser mucho más cómodo de llevar. Así no hacía falta cargar con la famosa bolsa llena </a:t>
            </a:r>
            <a:r>
              <a:rPr lang="es-CO" sz="1600" dirty="0" smtClean="0"/>
              <a:t>de monedas mucho </a:t>
            </a:r>
            <a:r>
              <a:rPr lang="es-CO" sz="1600" dirty="0"/>
              <a:t>más llamativa y pesada.</a:t>
            </a:r>
            <a:r>
              <a:rPr lang="es-CO" sz="1600" baseline="30000" dirty="0">
                <a:hlinkClick r:id="rId5"/>
              </a:rPr>
              <a:t>2</a:t>
            </a:r>
            <a:endParaRPr lang="es-CO" sz="1600" dirty="0"/>
          </a:p>
          <a:p>
            <a:r>
              <a:rPr lang="es-CO" sz="1600" dirty="0"/>
              <a:t>Hasta no hace mucho, los billetes estaban respaldados por el </a:t>
            </a:r>
            <a:r>
              <a:rPr lang="es-CO" sz="1600" dirty="0" smtClean="0"/>
              <a:t>patrón oro, </a:t>
            </a:r>
            <a:r>
              <a:rPr lang="es-CO" sz="1600" dirty="0"/>
              <a:t>es decir, cada emisión de dinero que hacían las autoridades de un país debía estar respaldada por determinada cantidad de </a:t>
            </a:r>
            <a:r>
              <a:rPr lang="es-CO" sz="1600" dirty="0" smtClean="0"/>
              <a:t>oro Esto </a:t>
            </a:r>
            <a:r>
              <a:rPr lang="es-CO" sz="1600" dirty="0"/>
              <a:t>fue así hasta la década de 1970 aproximadamente, cuando se dejó de utilizar el oro como respaldo de la moneda</a:t>
            </a:r>
          </a:p>
          <a:p>
            <a:endParaRPr lang="es-CO" sz="1600" dirty="0"/>
          </a:p>
        </p:txBody>
      </p:sp>
      <p:pic>
        <p:nvPicPr>
          <p:cNvPr id="4" name="3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1640" y="4221088"/>
            <a:ext cx="6840760" cy="2483767"/>
          </a:xfrm>
          <a:prstGeom prst="rect">
            <a:avLst/>
          </a:prstGeom>
        </p:spPr>
      </p:pic>
    </p:spTree>
    <p:extLst>
      <p:ext uri="{BB962C8B-B14F-4D97-AF65-F5344CB8AC3E}">
        <p14:creationId xmlns:p14="http://schemas.microsoft.com/office/powerpoint/2010/main" val="2128386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88740" y="24586"/>
            <a:ext cx="8229600" cy="1143000"/>
          </a:xfrm>
        </p:spPr>
        <p:txBody>
          <a:bodyPr/>
          <a:lstStyle/>
          <a:p>
            <a:r>
              <a:rPr lang="es-CO" dirty="0" smtClean="0"/>
              <a:t>APORTE A LA SOCIEDAD.</a:t>
            </a:r>
            <a:endParaRPr lang="es-CO"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270376561"/>
              </p:ext>
            </p:extLst>
          </p:nvPr>
        </p:nvGraphicFramePr>
        <p:xfrm>
          <a:off x="251520" y="1484784"/>
          <a:ext cx="5773559" cy="5009558"/>
        </p:xfrm>
        <a:graphic>
          <a:graphicData uri="http://schemas.openxmlformats.org/drawingml/2006/table">
            <a:tbl>
              <a:tblPr/>
              <a:tblGrid>
                <a:gridCol w="5773559"/>
              </a:tblGrid>
              <a:tr h="4713387">
                <a:tc>
                  <a:txBody>
                    <a:bodyPr/>
                    <a:lstStyle/>
                    <a:p>
                      <a:r>
                        <a:rPr lang="es-CO" sz="1700" dirty="0">
                          <a:solidFill>
                            <a:srgbClr val="030303"/>
                          </a:solidFill>
                          <a:effectLst/>
                        </a:rPr>
                        <a:t>Los billetes y monedas se encuentran presentes en cada momento de nuestra vida diaria. Con ellos podemos pagar el camión, comprar un café o pagar la cuenta de un restaurante. También los recibimos como pago por nuestro trabajo o los ahorramos para enfrentar una emergencia o realizar alguna compra a futuro.</a:t>
                      </a:r>
                    </a:p>
                    <a:p>
                      <a:r>
                        <a:rPr lang="es-CO" sz="1700" dirty="0">
                          <a:solidFill>
                            <a:srgbClr val="030303"/>
                          </a:solidFill>
                          <a:effectLst/>
                        </a:rPr>
                        <a:t>Hace algunos años se llegó a pensar que el uso de los billetes y monedas disminuiría mucho, e incluso, que éstos desaparecerían. Esto se creía por el surgimiento de otros medios de pago como las tarjetas de crédito y débito. Sin embargo, en México existen muchos negocios en donde es mejor usar billetes y monedas; por ejemplo, en el transporte público, en los mercados populares y en el comercio ambulante. También hay una gran cantidad de máquinas expendedoras, equipos que funcionan con billetes y monedas y cajeros automáticos. A pesar de la existencia de otros medios de pago, el uso de efectivo está arraigado entre la población; tal vez por costumbre o por factores culturales, o bien, por sus ventajas prácticas.</a:t>
                      </a:r>
                    </a:p>
                  </a:txBody>
                  <a:tcPr marL="87038" marR="87038" marT="43519" marB="43519" anchor="ctr">
                    <a:lnL>
                      <a:noFill/>
                    </a:lnL>
                    <a:lnR>
                      <a:noFill/>
                    </a:lnR>
                    <a:lnT>
                      <a:noFill/>
                    </a:lnT>
                    <a:lnB>
                      <a:noFill/>
                    </a:lnB>
                  </a:tcPr>
                </a:tc>
              </a:tr>
            </a:tbl>
          </a:graphicData>
        </a:graphic>
      </p:graphicFrame>
      <p:pic>
        <p:nvPicPr>
          <p:cNvPr id="1025" name="Picture 1" descr="http://www.banxico.org.mx/divulgacion/images/2_importanc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3155745"/>
            <a:ext cx="2857500" cy="204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934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ACTUALIDAD</a:t>
            </a:r>
            <a:endParaRPr lang="es-CO"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2158206"/>
            <a:ext cx="7315200" cy="3409950"/>
          </a:xfrm>
        </p:spPr>
      </p:pic>
    </p:spTree>
    <p:extLst>
      <p:ext uri="{BB962C8B-B14F-4D97-AF65-F5344CB8AC3E}">
        <p14:creationId xmlns:p14="http://schemas.microsoft.com/office/powerpoint/2010/main" val="3491418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SEMÁFOROS</a:t>
            </a:r>
            <a:endParaRPr lang="es-CO"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5776" y="1600200"/>
            <a:ext cx="4104455" cy="4781128"/>
          </a:xfrm>
        </p:spPr>
      </p:pic>
    </p:spTree>
    <p:extLst>
      <p:ext uri="{BB962C8B-B14F-4D97-AF65-F5344CB8AC3E}">
        <p14:creationId xmlns:p14="http://schemas.microsoft.com/office/powerpoint/2010/main" val="116037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HISTORIA</a:t>
            </a:r>
            <a:endParaRPr lang="es-CO" dirty="0"/>
          </a:p>
        </p:txBody>
      </p:sp>
      <p:sp>
        <p:nvSpPr>
          <p:cNvPr id="3" name="2 Marcador de contenido"/>
          <p:cNvSpPr>
            <a:spLocks noGrp="1"/>
          </p:cNvSpPr>
          <p:nvPr>
            <p:ph idx="1"/>
          </p:nvPr>
        </p:nvSpPr>
        <p:spPr>
          <a:xfrm>
            <a:off x="251520" y="1484784"/>
            <a:ext cx="3960440" cy="4669979"/>
          </a:xfrm>
        </p:spPr>
        <p:txBody>
          <a:bodyPr>
            <a:normAutofit fontScale="92500" lnSpcReduction="20000"/>
          </a:bodyPr>
          <a:lstStyle/>
          <a:p>
            <a:r>
              <a:rPr lang="es-CO" sz="1900" dirty="0"/>
              <a:t>Los </a:t>
            </a:r>
            <a:r>
              <a:rPr lang="es-CO" sz="1900" b="1" dirty="0"/>
              <a:t>semáforos</a:t>
            </a:r>
            <a:r>
              <a:rPr lang="es-CO" sz="1900" dirty="0"/>
              <a:t>, también conocidos técnicamente como señales d</a:t>
            </a:r>
            <a:r>
              <a:rPr lang="es-CO" sz="1900" b="1" dirty="0"/>
              <a:t>e </a:t>
            </a:r>
            <a:r>
              <a:rPr lang="es-CO" sz="1900" dirty="0"/>
              <a:t>control de tráfico</a:t>
            </a:r>
            <a:r>
              <a:rPr lang="es-CO" sz="1900" dirty="0" smtClean="0"/>
              <a:t>, </a:t>
            </a:r>
            <a:r>
              <a:rPr lang="es-CO" sz="1900" baseline="30000" dirty="0" smtClean="0"/>
              <a:t> </a:t>
            </a:r>
            <a:r>
              <a:rPr lang="es-CO" sz="1900" dirty="0" smtClean="0"/>
              <a:t>son </a:t>
            </a:r>
            <a:r>
              <a:rPr lang="es-CO" sz="1900" dirty="0"/>
              <a:t>dispositivos de señales que se sitúan </a:t>
            </a:r>
            <a:r>
              <a:rPr lang="es-CO" sz="1900" dirty="0" smtClean="0"/>
              <a:t>en intersecciones viales</a:t>
            </a:r>
            <a:r>
              <a:rPr lang="es-CO" sz="1900" dirty="0"/>
              <a:t> y otros lugares para regular </a:t>
            </a:r>
            <a:r>
              <a:rPr lang="es-CO" sz="1900" dirty="0" smtClean="0"/>
              <a:t>el tráfico y </a:t>
            </a:r>
            <a:r>
              <a:rPr lang="es-CO" sz="1900" dirty="0"/>
              <a:t>por ende, el </a:t>
            </a:r>
            <a:r>
              <a:rPr lang="es-CO" sz="1900" dirty="0" smtClean="0"/>
              <a:t>transito peatonal. </a:t>
            </a:r>
            <a:r>
              <a:rPr lang="es-CO" sz="1900" dirty="0"/>
              <a:t>Se instaló el primer semáforo, diseñado por </a:t>
            </a:r>
            <a:r>
              <a:rPr lang="es-CO" sz="1900" dirty="0">
                <a:hlinkClick r:id="rId2" tooltip="John Peake Knight"/>
              </a:rPr>
              <a:t>John </a:t>
            </a:r>
            <a:r>
              <a:rPr lang="es-CO" sz="1900" dirty="0" err="1">
                <a:hlinkClick r:id="rId2" tooltip="John Peake Knight"/>
              </a:rPr>
              <a:t>Peake</a:t>
            </a:r>
            <a:r>
              <a:rPr lang="es-CO" sz="1900" dirty="0">
                <a:hlinkClick r:id="rId2" tooltip="John Peake Knight"/>
              </a:rPr>
              <a:t> </a:t>
            </a:r>
            <a:r>
              <a:rPr lang="es-CO" sz="1900" dirty="0" err="1">
                <a:hlinkClick r:id="rId2" tooltip="John Peake Knight"/>
              </a:rPr>
              <a:t>Knight</a:t>
            </a:r>
            <a:r>
              <a:rPr lang="es-CO" sz="1900" dirty="0"/>
              <a:t>, en </a:t>
            </a:r>
            <a:r>
              <a:rPr lang="es-CO" sz="1900" dirty="0" smtClean="0"/>
              <a:t>Londres en </a:t>
            </a:r>
            <a:r>
              <a:rPr lang="es-CO" sz="1900" dirty="0"/>
              <a:t>1868.</a:t>
            </a:r>
          </a:p>
          <a:p>
            <a:r>
              <a:rPr lang="es-CO" sz="1900" dirty="0"/>
              <a:t>El auge de las señales de tráfico está ligado al rápido aumento del tráfico </a:t>
            </a:r>
            <a:r>
              <a:rPr lang="es-CO" sz="1900" dirty="0" smtClean="0"/>
              <a:t>automovilístico </a:t>
            </a:r>
            <a:r>
              <a:rPr lang="es-CO" sz="1900" dirty="0"/>
              <a:t>sobre todo en Estados Unidos después de </a:t>
            </a:r>
            <a:r>
              <a:rPr lang="es-CO" sz="1900" dirty="0" smtClean="0"/>
              <a:t>que </a:t>
            </a:r>
            <a:r>
              <a:rPr lang="es-CO" sz="1900" dirty="0" smtClean="0">
                <a:hlinkClick r:id="rId3" tooltip="Henry Ford"/>
              </a:rPr>
              <a:t>Henry </a:t>
            </a:r>
            <a:r>
              <a:rPr lang="es-CO" sz="1900" dirty="0">
                <a:hlinkClick r:id="rId3" tooltip="Henry Ford"/>
              </a:rPr>
              <a:t>Ford</a:t>
            </a:r>
            <a:r>
              <a:rPr lang="es-CO" sz="1900" dirty="0"/>
              <a:t> introdujo </a:t>
            </a:r>
            <a:r>
              <a:rPr lang="es-CO" sz="1900" dirty="0" smtClean="0"/>
              <a:t>el modelo </a:t>
            </a:r>
            <a:r>
              <a:rPr lang="es-CO" sz="1900" dirty="0"/>
              <a:t> en 1908 y lo comenzó a producir en masa a partir de 1913. Por primera vez, los coches eran baratos y lo suficientemente confiables para los desplazamientos en masa</a:t>
            </a:r>
            <a:r>
              <a:rPr lang="es-CO" sz="1900" dirty="0" smtClean="0"/>
              <a:t>.</a:t>
            </a:r>
            <a:endParaRPr lang="es-CO" dirty="0"/>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618319" y="1196752"/>
            <a:ext cx="4104457" cy="5256584"/>
          </a:xfrm>
          <a:prstGeom prst="rect">
            <a:avLst/>
          </a:prstGeom>
        </p:spPr>
      </p:pic>
    </p:spTree>
    <p:extLst>
      <p:ext uri="{BB962C8B-B14F-4D97-AF65-F5344CB8AC3E}">
        <p14:creationId xmlns:p14="http://schemas.microsoft.com/office/powerpoint/2010/main" val="2891231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EVOLUCIÓN</a:t>
            </a:r>
            <a:endParaRPr lang="es-CO" dirty="0"/>
          </a:p>
        </p:txBody>
      </p:sp>
      <p:sp>
        <p:nvSpPr>
          <p:cNvPr id="3" name="2 Marcador de contenido"/>
          <p:cNvSpPr>
            <a:spLocks noGrp="1"/>
          </p:cNvSpPr>
          <p:nvPr>
            <p:ph idx="1"/>
          </p:nvPr>
        </p:nvSpPr>
        <p:spPr>
          <a:xfrm>
            <a:off x="457200" y="1196752"/>
            <a:ext cx="8507288" cy="5328592"/>
          </a:xfrm>
        </p:spPr>
        <p:txBody>
          <a:bodyPr>
            <a:noAutofit/>
          </a:bodyPr>
          <a:lstStyle/>
          <a:p>
            <a:r>
              <a:rPr lang="es-CO" sz="1200" dirty="0"/>
              <a:t>El 5 de agosto de 1914 se instaló el primer semáforo "moderno", en Cleveland, Estados Unidos. Gestionaba el tráfico entre la avenida </a:t>
            </a:r>
            <a:r>
              <a:rPr lang="es-CO" sz="1200" dirty="0" err="1"/>
              <a:t>Euclid</a:t>
            </a:r>
            <a:r>
              <a:rPr lang="es-CO" sz="1200" dirty="0"/>
              <a:t> y la calle 105 Este. Contaba con luces rojas y verdes, colocadas sobre unos soportes con forma de brazo. Además incorporaba un emisor de zumbidos como su antecesor inglés.</a:t>
            </a:r>
            <a:r>
              <a:rPr lang="es-CO" sz="1200" baseline="30000" dirty="0">
                <a:hlinkClick r:id="rId2"/>
              </a:rPr>
              <a:t>11</a:t>
            </a:r>
            <a:endParaRPr lang="es-CO" sz="1200" dirty="0"/>
          </a:p>
          <a:p>
            <a:r>
              <a:rPr lang="es-CO" sz="1200" dirty="0"/>
              <a:t>En 1926, se instaló el primero en </a:t>
            </a:r>
            <a:r>
              <a:rPr lang="es-CO" sz="1200" dirty="0">
                <a:hlinkClick r:id="rId3" tooltip="Madrid"/>
              </a:rPr>
              <a:t>Madrid</a:t>
            </a:r>
            <a:r>
              <a:rPr lang="es-CO" sz="1200" dirty="0"/>
              <a:t> convirtiéndose en el primer semáforo de España, entre las calles del </a:t>
            </a:r>
            <a:r>
              <a:rPr lang="es-CO" sz="1200" dirty="0">
                <a:hlinkClick r:id="rId4" tooltip="Calle del Barquillo"/>
              </a:rPr>
              <a:t>Barquillo</a:t>
            </a:r>
            <a:r>
              <a:rPr lang="es-CO" sz="1200" dirty="0"/>
              <a:t> y </a:t>
            </a:r>
            <a:r>
              <a:rPr lang="es-CO" sz="1200" dirty="0">
                <a:hlinkClick r:id="rId5" tooltip="Calle de Alcalá"/>
              </a:rPr>
              <a:t>Alcalá</a:t>
            </a:r>
            <a:r>
              <a:rPr lang="es-CO" sz="1200" dirty="0"/>
              <a:t>.</a:t>
            </a:r>
          </a:p>
          <a:p>
            <a:r>
              <a:rPr lang="es-CO" sz="1200" dirty="0">
                <a:hlinkClick r:id="rId6" tooltip="Buenos Aires"/>
              </a:rPr>
              <a:t>Buenos Aires</a:t>
            </a:r>
            <a:r>
              <a:rPr lang="es-CO" sz="1200" dirty="0"/>
              <a:t>, es la ciudad con más semáforos por habitante. Más semáforos pero hace falta rapidez para cruzarlos. La ciudad de Buenos Aires es una de las que dispone de mayor número de intersecciones.</a:t>
            </a:r>
          </a:p>
          <a:p>
            <a:r>
              <a:rPr lang="es-CO" sz="1200" dirty="0"/>
              <a:t>El alegre hombrecillo verde o rojo de los semáforos, conocido en Alemania como '</a:t>
            </a:r>
            <a:r>
              <a:rPr lang="es-CO" sz="1200" dirty="0" err="1">
                <a:hlinkClick r:id="rId7" tooltip="Ampelmännchen"/>
              </a:rPr>
              <a:t>Ampelmann</a:t>
            </a:r>
            <a:r>
              <a:rPr lang="es-CO" sz="1200" dirty="0"/>
              <a:t>', fue introducido por las autoridades comunistas en la Alemania del Este y desde la caída del muro de Berlín hace 15 años se ha convertido en un fenómeno de marketing. Los semáforos del oeste de Alemania y en el oeste de Berlín normalmente usan el estándar de la figurilla masculina.</a:t>
            </a:r>
            <a:r>
              <a:rPr lang="es-CO" sz="1200" baseline="30000" dirty="0">
                <a:hlinkClick r:id="rId8"/>
              </a:rPr>
              <a:t>12</a:t>
            </a:r>
            <a:endParaRPr lang="es-CO" sz="1200" dirty="0"/>
          </a:p>
          <a:p>
            <a:r>
              <a:rPr lang="es-CO" sz="1200" dirty="0"/>
              <a:t>El 5 de abril de 2008, el Ayuntamiento de </a:t>
            </a:r>
            <a:r>
              <a:rPr lang="es-CO" sz="1200" dirty="0">
                <a:hlinkClick r:id="rId9" tooltip="Jaén"/>
              </a:rPr>
              <a:t>Jaén</a:t>
            </a:r>
            <a:r>
              <a:rPr lang="es-CO" sz="1200" dirty="0"/>
              <a:t> (España) instaló el primer semáforo feminista, un «primer paso» igualitario en la señalización, pues la tradicional silueta 'andante' cambia el pantalón por la falda. El nuevo semáforo se encuentra en el cruce del Paseo de la Estación con la Plaza de Jaén por la Paz, frente a la estación de </a:t>
            </a:r>
            <a:r>
              <a:rPr lang="es-CO" sz="1200" dirty="0" err="1"/>
              <a:t>Adif</a:t>
            </a:r>
            <a:r>
              <a:rPr lang="es-CO" sz="1200" dirty="0"/>
              <a:t>.</a:t>
            </a:r>
            <a:r>
              <a:rPr lang="es-CO" sz="1200" dirty="0">
                <a:hlinkClick r:id="rId10"/>
              </a:rPr>
              <a:t>[2]</a:t>
            </a:r>
            <a:endParaRPr lang="es-CO" sz="1200" dirty="0"/>
          </a:p>
          <a:p>
            <a:r>
              <a:rPr lang="es-CO" sz="1200" dirty="0">
                <a:hlinkClick r:id="rId11" tooltip="Palma de Mallorca"/>
              </a:rPr>
              <a:t>Palma de Mallorca</a:t>
            </a:r>
            <a:r>
              <a:rPr lang="es-CO" sz="1200" dirty="0"/>
              <a:t> se ha convertido en la primera ciudad de España en contar en sus calles con un semáforo dotado con un mando a distancia que permite que se encienda solo cuando lo necesita una persona ciega. El semáforo, que se encuentra ubicado en un paso peatonal de la calle Manacor, frente a la sede de la </a:t>
            </a:r>
            <a:r>
              <a:rPr lang="es-CO" sz="1200" dirty="0">
                <a:hlinkClick r:id="rId12" tooltip="ONCE"/>
              </a:rPr>
              <a:t>ONCE</a:t>
            </a:r>
            <a:r>
              <a:rPr lang="es-CO" sz="1200" dirty="0"/>
              <a:t> en Baleares, fue inaugurado el 3 de marzo de 2008 por la alcaldesa de Palma, Aina Calvo, el delegado territorial de la ONCE, Ramón Garrido, y la vicepresidenta tercera del Consejo General de la organización, Yolanda Martín. Este nuevo aparato semafórico "único en España", según recalca la ONCE en un comunicado, funciona cuando una persona con discapacidad visual lo activa gracias a un mando a distancia especial, momento en el que el semáforo emite una señal para informar al usuario de que ha recibido la orden y se pone en rojo para los vehículos. Transcurridos tres segundos, el semáforo comienza a emitir una señal sonora que indica a la persona ciega que ya puede cruzar el paso de peatones con seguridad durante alrededor de 30 segundos. Una vez que haya cruzado la persona el semáforo dejará de emitir la señal sonora y, al cabo de dos segundos, se apagará la luz roja para los vehículos y se reactivará la secuencia normal del semáforo para controlar la circulación.</a:t>
            </a:r>
          </a:p>
          <a:p>
            <a:endParaRPr lang="es-CO" sz="1200" dirty="0"/>
          </a:p>
        </p:txBody>
      </p:sp>
    </p:spTree>
    <p:extLst>
      <p:ext uri="{BB962C8B-B14F-4D97-AF65-F5344CB8AC3E}">
        <p14:creationId xmlns:p14="http://schemas.microsoft.com/office/powerpoint/2010/main" val="3440587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APORTE A LA SOCIEDAD</a:t>
            </a:r>
            <a:endParaRPr lang="es-CO" dirty="0"/>
          </a:p>
        </p:txBody>
      </p:sp>
      <p:sp>
        <p:nvSpPr>
          <p:cNvPr id="3" name="2 Marcador de contenido"/>
          <p:cNvSpPr>
            <a:spLocks noGrp="1"/>
          </p:cNvSpPr>
          <p:nvPr>
            <p:ph idx="1"/>
          </p:nvPr>
        </p:nvSpPr>
        <p:spPr/>
        <p:txBody>
          <a:bodyPr>
            <a:normAutofit/>
          </a:bodyPr>
          <a:lstStyle/>
          <a:p>
            <a:r>
              <a:rPr lang="es-CO" sz="1800" dirty="0"/>
              <a:t>Los semáforos son dispositivos de señalización mediante los cuales se regula la circulación de vehículos y peatones en las vías, asignando el derecho de paso de vehículos y peatones secuencialmente, por las indicaciones de luces de color rojo, amarillo y verde, operadas por un electrónico de control de tráfico. </a:t>
            </a:r>
            <a:r>
              <a:rPr lang="es-CO" sz="1800" dirty="0" smtClean="0"/>
              <a:t/>
            </a:r>
            <a:br>
              <a:rPr lang="es-CO" sz="1800" dirty="0" smtClean="0"/>
            </a:br>
            <a:r>
              <a:rPr lang="es-CO" sz="1800" dirty="0" smtClean="0"/>
              <a:t/>
            </a:r>
            <a:br>
              <a:rPr lang="es-CO" sz="1800" dirty="0" smtClean="0"/>
            </a:br>
            <a:r>
              <a:rPr lang="es-CO" sz="1800" dirty="0"/>
              <a:t>El semáforo es un dispositivo útil para el control del tránsito y la seguridad de los usuarios del sistema de movilidad. Debido a la asignación, prefijada o determinada por el tránsito, del derecho de vía para los diferentes movimientos en intersecciones y otros sitios de las vías, el semáforo ejerce gran influencia sobre el flujo del tránsito. Por lo tanto, es de vital importancia que la selección del punto de instalación del control semafórico, sea precedida de un estudio puntual y zonal de las condiciones del tránsito. </a:t>
            </a:r>
          </a:p>
        </p:txBody>
      </p:sp>
    </p:spTree>
    <p:extLst>
      <p:ext uri="{BB962C8B-B14F-4D97-AF65-F5344CB8AC3E}">
        <p14:creationId xmlns:p14="http://schemas.microsoft.com/office/powerpoint/2010/main" val="1387470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HISTORIA</a:t>
            </a:r>
            <a:endParaRPr lang="es-CO" dirty="0"/>
          </a:p>
        </p:txBody>
      </p:sp>
      <p:sp>
        <p:nvSpPr>
          <p:cNvPr id="3" name="2 Marcador de contenido"/>
          <p:cNvSpPr>
            <a:spLocks noGrp="1"/>
          </p:cNvSpPr>
          <p:nvPr>
            <p:ph idx="1"/>
          </p:nvPr>
        </p:nvSpPr>
        <p:spPr>
          <a:xfrm>
            <a:off x="457200" y="1600200"/>
            <a:ext cx="4114800" cy="4525963"/>
          </a:xfrm>
        </p:spPr>
        <p:txBody>
          <a:bodyPr>
            <a:normAutofit fontScale="92500" lnSpcReduction="20000"/>
          </a:bodyPr>
          <a:lstStyle/>
          <a:p>
            <a:r>
              <a:rPr lang="es-CO" sz="2400" dirty="0"/>
              <a:t>La </a:t>
            </a:r>
            <a:r>
              <a:rPr lang="es-CO" sz="2400" b="1" dirty="0"/>
              <a:t>brújula</a:t>
            </a:r>
            <a:r>
              <a:rPr lang="es-CO" sz="2400" dirty="0"/>
              <a:t> es un instrumento de </a:t>
            </a:r>
            <a:r>
              <a:rPr lang="es-CO" sz="2400" dirty="0" smtClean="0"/>
              <a:t>orientación</a:t>
            </a:r>
            <a:r>
              <a:rPr lang="es-CO" sz="2400" dirty="0"/>
              <a:t> que utiliza una </a:t>
            </a:r>
            <a:r>
              <a:rPr lang="es-CO" sz="2400" dirty="0" smtClean="0"/>
              <a:t>aguja imantada</a:t>
            </a:r>
            <a:r>
              <a:rPr lang="es-CO" sz="2400" dirty="0"/>
              <a:t> para señalar el norte magnético terrestre. Su funcionamiento se basa en el </a:t>
            </a:r>
            <a:r>
              <a:rPr lang="es-CO" sz="2400" dirty="0" smtClean="0"/>
              <a:t>magnetismo terrestre, </a:t>
            </a:r>
            <a:r>
              <a:rPr lang="es-CO" sz="2400" dirty="0"/>
              <a:t>por lo que señala el sur magnético que corresponde con el </a:t>
            </a:r>
            <a:r>
              <a:rPr lang="es-CO" sz="2400" dirty="0" smtClean="0"/>
              <a:t>norte geográfico</a:t>
            </a:r>
            <a:r>
              <a:rPr lang="es-CO" sz="2400" dirty="0"/>
              <a:t> y es inútil en las zonas polares </a:t>
            </a:r>
            <a:r>
              <a:rPr lang="es-CO" sz="2400" dirty="0" smtClean="0"/>
              <a:t>norte</a:t>
            </a:r>
            <a:r>
              <a:rPr lang="es-CO" sz="2400" dirty="0"/>
              <a:t> y </a:t>
            </a:r>
            <a:r>
              <a:rPr lang="es-CO" sz="2400" dirty="0" smtClean="0"/>
              <a:t>sur</a:t>
            </a:r>
            <a:r>
              <a:rPr lang="es-CO" sz="2400" dirty="0"/>
              <a:t> debido a la convergencia de las líneas de fuerza del </a:t>
            </a:r>
            <a:r>
              <a:rPr lang="es-CO" sz="2400" dirty="0" smtClean="0"/>
              <a:t>campo magnético terrestre.</a:t>
            </a:r>
            <a:endParaRPr lang="es-CO" sz="2400" dirty="0"/>
          </a:p>
        </p:txBody>
      </p:sp>
    </p:spTree>
    <p:extLst>
      <p:ext uri="{BB962C8B-B14F-4D97-AF65-F5344CB8AC3E}">
        <p14:creationId xmlns:p14="http://schemas.microsoft.com/office/powerpoint/2010/main" val="1498839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ACTUALIDAD</a:t>
            </a:r>
            <a:endParaRPr lang="es-CO"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2060848"/>
            <a:ext cx="6840760" cy="3384376"/>
          </a:xfrm>
        </p:spPr>
      </p:pic>
    </p:spTree>
    <p:extLst>
      <p:ext uri="{BB962C8B-B14F-4D97-AF65-F5344CB8AC3E}">
        <p14:creationId xmlns:p14="http://schemas.microsoft.com/office/powerpoint/2010/main" val="2315333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LA CERRADURA</a:t>
            </a:r>
            <a:endParaRPr lang="es-CO"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47538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HISTORIA</a:t>
            </a:r>
            <a:endParaRPr lang="es-CO" dirty="0"/>
          </a:p>
        </p:txBody>
      </p:sp>
      <p:sp>
        <p:nvSpPr>
          <p:cNvPr id="3" name="2 Marcador de contenido"/>
          <p:cNvSpPr>
            <a:spLocks noGrp="1"/>
          </p:cNvSpPr>
          <p:nvPr>
            <p:ph idx="1"/>
          </p:nvPr>
        </p:nvSpPr>
        <p:spPr>
          <a:xfrm>
            <a:off x="457200" y="1268760"/>
            <a:ext cx="3898776" cy="4857403"/>
          </a:xfrm>
        </p:spPr>
        <p:txBody>
          <a:bodyPr>
            <a:normAutofit fontScale="92500" lnSpcReduction="20000"/>
          </a:bodyPr>
          <a:lstStyle/>
          <a:p>
            <a:r>
              <a:rPr lang="es-CO" sz="1900" dirty="0"/>
              <a:t>Una cerradura es un </a:t>
            </a:r>
            <a:r>
              <a:rPr lang="es-CO" sz="1900" dirty="0">
                <a:hlinkClick r:id="rId2" tooltip="Mecanismo"/>
              </a:rPr>
              <a:t>mecanismo</a:t>
            </a:r>
            <a:r>
              <a:rPr lang="es-CO" sz="1900" dirty="0"/>
              <a:t> de </a:t>
            </a:r>
            <a:r>
              <a:rPr lang="es-CO" sz="1900" dirty="0">
                <a:hlinkClick r:id="rId3" tooltip="Metal"/>
              </a:rPr>
              <a:t>metal</a:t>
            </a:r>
            <a:r>
              <a:rPr lang="es-CO" sz="1900" dirty="0"/>
              <a:t> que se incorpora a </a:t>
            </a:r>
            <a:r>
              <a:rPr lang="es-CO" sz="1900" dirty="0">
                <a:hlinkClick r:id="rId4" tooltip="Puerta"/>
              </a:rPr>
              <a:t>puertas</a:t>
            </a:r>
            <a:r>
              <a:rPr lang="es-CO" sz="1900" dirty="0"/>
              <a:t> y </a:t>
            </a:r>
            <a:r>
              <a:rPr lang="es-CO" sz="1900" dirty="0">
                <a:hlinkClick r:id="rId5" tooltip="Cajón"/>
              </a:rPr>
              <a:t>cajones</a:t>
            </a:r>
            <a:r>
              <a:rPr lang="es-CO" sz="1900" dirty="0"/>
              <a:t> de </a:t>
            </a:r>
            <a:r>
              <a:rPr lang="es-CO" sz="1900" dirty="0">
                <a:hlinkClick r:id="rId6" tooltip="Armario"/>
              </a:rPr>
              <a:t>armarios</a:t>
            </a:r>
            <a:r>
              <a:rPr lang="es-CO" sz="1900" dirty="0"/>
              <a:t>, </a:t>
            </a:r>
            <a:r>
              <a:rPr lang="es-CO" sz="1900" dirty="0">
                <a:hlinkClick r:id="rId7" tooltip="Cofre"/>
              </a:rPr>
              <a:t>cofres</a:t>
            </a:r>
            <a:r>
              <a:rPr lang="es-CO" sz="1900" dirty="0"/>
              <a:t>, </a:t>
            </a:r>
            <a:r>
              <a:rPr lang="es-CO" sz="1900" dirty="0">
                <a:hlinkClick r:id="rId8" tooltip="Arcón"/>
              </a:rPr>
              <a:t>arcones</a:t>
            </a:r>
            <a:r>
              <a:rPr lang="es-CO" sz="1900" dirty="0"/>
              <a:t>, etc., para impedir que se puedan abrir sin la </a:t>
            </a:r>
            <a:r>
              <a:rPr lang="es-CO" sz="1900" dirty="0">
                <a:hlinkClick r:id="rId9" tooltip="Llave"/>
              </a:rPr>
              <a:t>llave</a:t>
            </a:r>
            <a:r>
              <a:rPr lang="es-CO" sz="1900" dirty="0"/>
              <a:t> y así proteger su contenido.</a:t>
            </a:r>
          </a:p>
          <a:p>
            <a:r>
              <a:rPr lang="es-CO" sz="1900" dirty="0"/>
              <a:t>Este mecanismo se puede accionar mediante una </a:t>
            </a:r>
            <a:r>
              <a:rPr lang="es-CO" sz="1900" dirty="0">
                <a:hlinkClick r:id="rId9" tooltip="Llave"/>
              </a:rPr>
              <a:t>llave</a:t>
            </a:r>
            <a:r>
              <a:rPr lang="es-CO" sz="1900" dirty="0"/>
              <a:t> de metal, normalmente </a:t>
            </a:r>
            <a:r>
              <a:rPr lang="es-CO" sz="1900" dirty="0">
                <a:hlinkClick r:id="rId10" tooltip="Bronce"/>
              </a:rPr>
              <a:t>bronce</a:t>
            </a:r>
            <a:r>
              <a:rPr lang="es-CO" sz="1900" dirty="0"/>
              <a:t>. En la actualidad, aparte de las cerraduras mecánicas, existen otras como las electro-mecánicas o las electrónicas, en las que la llave puede ser una tarjeta de plástico o PVC. La llave encaja en la cerradura por el llamado «ojo», que es un agujero situado normalmente en la parte central del cilindro de la cerradura.</a:t>
            </a:r>
          </a:p>
          <a:p>
            <a:endParaRPr lang="es-CO" dirty="0"/>
          </a:p>
        </p:txBody>
      </p:sp>
      <p:pic>
        <p:nvPicPr>
          <p:cNvPr id="4" name="3 Imagen"/>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87919" y="1281336"/>
            <a:ext cx="3600400" cy="3888432"/>
          </a:xfrm>
          <a:prstGeom prst="rect">
            <a:avLst/>
          </a:prstGeom>
        </p:spPr>
      </p:pic>
    </p:spTree>
    <p:extLst>
      <p:ext uri="{BB962C8B-B14F-4D97-AF65-F5344CB8AC3E}">
        <p14:creationId xmlns:p14="http://schemas.microsoft.com/office/powerpoint/2010/main" val="1799794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EVOLUCIÓN</a:t>
            </a:r>
            <a:endParaRPr lang="es-CO" dirty="0"/>
          </a:p>
        </p:txBody>
      </p:sp>
      <p:sp>
        <p:nvSpPr>
          <p:cNvPr id="3" name="2 Marcador de contenido"/>
          <p:cNvSpPr>
            <a:spLocks noGrp="1"/>
          </p:cNvSpPr>
          <p:nvPr>
            <p:ph idx="1"/>
          </p:nvPr>
        </p:nvSpPr>
        <p:spPr/>
        <p:txBody>
          <a:bodyPr>
            <a:normAutofit/>
          </a:bodyPr>
          <a:lstStyle/>
          <a:p>
            <a:r>
              <a:rPr lang="es-CO" sz="1800" dirty="0"/>
              <a:t>La cerrajería moderna nos hace pensar que el arte de la seguridad, los cierres y las cerraduras son algo reciente, sin embargo nada más lejos de la realidad; las cerraduras actuales pueden establecer una línea de relación casi directa con las primeras cerraduras conocidas diseñadas en Egipto hace más de 4.000 años y que estaban fabricadas de madera y metal. Los conceptos de llave y cierre tan comunes hoy día fueron desarrollados inicialmente en aquella época.</a:t>
            </a: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3501008"/>
            <a:ext cx="7353300" cy="2880320"/>
          </a:xfrm>
          <a:prstGeom prst="rect">
            <a:avLst/>
          </a:prstGeom>
        </p:spPr>
      </p:pic>
    </p:spTree>
    <p:extLst>
      <p:ext uri="{BB962C8B-B14F-4D97-AF65-F5344CB8AC3E}">
        <p14:creationId xmlns:p14="http://schemas.microsoft.com/office/powerpoint/2010/main" val="3933842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APORTE A LA SOCIEDAD</a:t>
            </a:r>
            <a:endParaRPr lang="es-CO" dirty="0"/>
          </a:p>
        </p:txBody>
      </p:sp>
      <p:sp>
        <p:nvSpPr>
          <p:cNvPr id="3" name="2 Marcador de contenido"/>
          <p:cNvSpPr>
            <a:spLocks noGrp="1"/>
          </p:cNvSpPr>
          <p:nvPr>
            <p:ph idx="1"/>
          </p:nvPr>
        </p:nvSpPr>
        <p:spPr/>
        <p:txBody>
          <a:bodyPr>
            <a:normAutofit/>
          </a:bodyPr>
          <a:lstStyle/>
          <a:p>
            <a:r>
              <a:rPr lang="es-CO" sz="2000" dirty="0">
                <a:latin typeface="Arial" pitchFamily="34" charset="0"/>
                <a:cs typeface="Arial" pitchFamily="34" charset="0"/>
              </a:rPr>
              <a:t>En la actualidad, aproximadamente el 80% de las cerraduras con cilindros mecánicos (con llaves de dientes de sierra o de puntos) e incluyendo entre éstas a las de las puertas de seguridad y acorazadas, han dejado de ofrecer la seguridad con la que fueron creadas por </a:t>
            </a:r>
            <a:r>
              <a:rPr lang="es-CO" sz="2000" dirty="0" err="1">
                <a:latin typeface="Arial" pitchFamily="34" charset="0"/>
                <a:cs typeface="Arial" pitchFamily="34" charset="0"/>
              </a:rPr>
              <a:t>Nicolas</a:t>
            </a:r>
            <a:r>
              <a:rPr lang="es-CO" sz="2000" dirty="0">
                <a:latin typeface="Arial" pitchFamily="34" charset="0"/>
                <a:cs typeface="Arial" pitchFamily="34" charset="0"/>
              </a:rPr>
              <a:t> Obando causa de la difusión por internet de técnicas como la del </a:t>
            </a:r>
            <a:r>
              <a:rPr lang="es-CO" sz="2000" dirty="0" err="1">
                <a:latin typeface="Arial" pitchFamily="34" charset="0"/>
                <a:cs typeface="Arial" pitchFamily="34" charset="0"/>
                <a:hlinkClick r:id="rId2" tooltip="Llave bumping"/>
              </a:rPr>
              <a:t>bumping</a:t>
            </a:r>
            <a:r>
              <a:rPr lang="es-CO" sz="2000" dirty="0">
                <a:latin typeface="Arial" pitchFamily="34" charset="0"/>
                <a:cs typeface="Arial" pitchFamily="34" charset="0"/>
              </a:rPr>
              <a:t> -hasta ahora utilizada en asaltos por bandas organizadas pero hoy accesible a todo tipo de delincuentes- que suponen un riesgo evidente para sufrir accesos indeseados, robos y hurtos. Por ello la tecnología ofrece soluciones aplicadas a las cerraduras que aportan verdadera seguridad, como el caso de las cerraduras con </a:t>
            </a:r>
            <a:r>
              <a:rPr lang="es-CO" sz="2000" dirty="0">
                <a:latin typeface="Arial" pitchFamily="34" charset="0"/>
                <a:cs typeface="Arial" pitchFamily="34" charset="0"/>
                <a:hlinkClick r:id="rId3" tooltip="Cilindro electrónico (aún no redactado)"/>
              </a:rPr>
              <a:t>cilindros electrónicos</a:t>
            </a:r>
            <a:endParaRPr lang="es-CO" sz="2000" dirty="0">
              <a:latin typeface="Arial" pitchFamily="34" charset="0"/>
              <a:cs typeface="Arial" pitchFamily="34" charset="0"/>
            </a:endParaRPr>
          </a:p>
        </p:txBody>
      </p:sp>
    </p:spTree>
    <p:extLst>
      <p:ext uri="{BB962C8B-B14F-4D97-AF65-F5344CB8AC3E}">
        <p14:creationId xmlns:p14="http://schemas.microsoft.com/office/powerpoint/2010/main" val="3202701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ACTUALIDAD</a:t>
            </a:r>
            <a:endParaRPr lang="es-CO"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844824"/>
            <a:ext cx="7776864" cy="4104455"/>
          </a:xfrm>
        </p:spPr>
      </p:pic>
    </p:spTree>
    <p:extLst>
      <p:ext uri="{BB962C8B-B14F-4D97-AF65-F5344CB8AC3E}">
        <p14:creationId xmlns:p14="http://schemas.microsoft.com/office/powerpoint/2010/main" val="2605457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8229600" cy="1143000"/>
          </a:xfrm>
        </p:spPr>
        <p:txBody>
          <a:bodyPr/>
          <a:lstStyle/>
          <a:p>
            <a:r>
              <a:rPr lang="es-CO" dirty="0" smtClean="0"/>
              <a:t>EVOLUCIÓN</a:t>
            </a:r>
            <a:endParaRPr lang="es-CO" dirty="0"/>
          </a:p>
        </p:txBody>
      </p:sp>
      <p:sp>
        <p:nvSpPr>
          <p:cNvPr id="3" name="2 Marcador de contenido"/>
          <p:cNvSpPr>
            <a:spLocks noGrp="1"/>
          </p:cNvSpPr>
          <p:nvPr>
            <p:ph idx="1"/>
          </p:nvPr>
        </p:nvSpPr>
        <p:spPr>
          <a:xfrm>
            <a:off x="457200" y="1268760"/>
            <a:ext cx="8229600" cy="5400600"/>
          </a:xfrm>
        </p:spPr>
        <p:txBody>
          <a:bodyPr>
            <a:normAutofit/>
          </a:bodyPr>
          <a:lstStyle/>
          <a:p>
            <a:r>
              <a:rPr lang="es-CO" sz="1600" dirty="0"/>
              <a:t>A comienzos del siglo XX se crea la brújula giroscópica, con un gran avance en cuanto al diseño del instrumento. Consistía en un giróscopo cuyo rotor giraba alrededor de un eje horizontal paralelo al eje de rotación de la tierra mediante energía eléctrica. Además se le agregó un dispositivo que corregía la desviación, la velocidad y el rumbo. La brújula giroscópica señalaba el norte verdadero, en vez del norte magnético.  </a:t>
            </a:r>
          </a:p>
          <a:p>
            <a:r>
              <a:rPr lang="es-CO" sz="1600" dirty="0"/>
              <a:t>En la actualidad la brújula está siendo remplazada por sistemas de navegación más avanzados y completos como el GPS (Sistema de Posicionamiento Global), que brindan más información y precisión; sin embargo, la brújula aún es utilizada en actividades que requieren alta movilidad o que impiden, debido a su naturaleza, el acceso a energía eléctrica, de la cual dependen los demás sistemas.</a:t>
            </a:r>
          </a:p>
          <a:p>
            <a:endParaRPr lang="es-CO"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4446" y="3933056"/>
            <a:ext cx="5758439" cy="2696337"/>
          </a:xfrm>
          <a:prstGeom prst="rect">
            <a:avLst/>
          </a:prstGeom>
        </p:spPr>
      </p:pic>
    </p:spTree>
    <p:extLst>
      <p:ext uri="{BB962C8B-B14F-4D97-AF65-F5344CB8AC3E}">
        <p14:creationId xmlns:p14="http://schemas.microsoft.com/office/powerpoint/2010/main" val="1096109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1143000"/>
          </a:xfrm>
        </p:spPr>
        <p:txBody>
          <a:bodyPr/>
          <a:lstStyle/>
          <a:p>
            <a:r>
              <a:rPr lang="es-CO" dirty="0" smtClean="0"/>
              <a:t>APORTE A LA SOCIEDAD</a:t>
            </a:r>
            <a:endParaRPr lang="es-CO" dirty="0"/>
          </a:p>
        </p:txBody>
      </p:sp>
      <p:sp>
        <p:nvSpPr>
          <p:cNvPr id="3" name="2 Marcador de contenido"/>
          <p:cNvSpPr>
            <a:spLocks noGrp="1"/>
          </p:cNvSpPr>
          <p:nvPr>
            <p:ph idx="1"/>
          </p:nvPr>
        </p:nvSpPr>
        <p:spPr>
          <a:xfrm>
            <a:off x="457200" y="1268760"/>
            <a:ext cx="8229600" cy="4857403"/>
          </a:xfrm>
        </p:spPr>
        <p:txBody>
          <a:bodyPr>
            <a:normAutofit/>
          </a:bodyPr>
          <a:lstStyle/>
          <a:p>
            <a:r>
              <a:rPr lang="es-CO" sz="2400" dirty="0"/>
              <a:t> La importancia de la brújula para fines de orientación es innegable; aunado a esto, las nuevas tecnologías satelitales nos proporcionan de instrumentos de navegación de alta </a:t>
            </a:r>
            <a:r>
              <a:rPr lang="es-CO" sz="2400" dirty="0" smtClean="0"/>
              <a:t>precisión, </a:t>
            </a:r>
            <a:r>
              <a:rPr lang="es-CO" sz="2400" dirty="0"/>
              <a:t>tal es el caso del GPS (Global </a:t>
            </a:r>
            <a:r>
              <a:rPr lang="es-CO" sz="2400" dirty="0" err="1"/>
              <a:t>Positioning</a:t>
            </a:r>
            <a:r>
              <a:rPr lang="es-CO" sz="2400" dirty="0"/>
              <a:t> </a:t>
            </a:r>
            <a:r>
              <a:rPr lang="es-CO" sz="2400" dirty="0" err="1"/>
              <a:t>System</a:t>
            </a:r>
            <a:r>
              <a:rPr lang="es-CO" sz="2400" dirty="0"/>
              <a:t>). Pero ¿qué se hace cuando no se posee estos instrumentos?, ¿Se pueden buscar puntos de referencia alternos para orientarnos?. Estas preguntas serán aclaradas a continuación desglosando las respuestas en: Orientación Natural Diurna, Orientación Natural Nocturna y Otros Métodos Usados.</a:t>
            </a:r>
          </a:p>
        </p:txBody>
      </p:sp>
    </p:spTree>
    <p:extLst>
      <p:ext uri="{BB962C8B-B14F-4D97-AF65-F5344CB8AC3E}">
        <p14:creationId xmlns:p14="http://schemas.microsoft.com/office/powerpoint/2010/main" val="1826460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ACTUALIDAD</a:t>
            </a:r>
            <a:endParaRPr lang="es-CO"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786731"/>
            <a:ext cx="6096000" cy="4152900"/>
          </a:xfrm>
        </p:spPr>
      </p:pic>
    </p:spTree>
    <p:extLst>
      <p:ext uri="{BB962C8B-B14F-4D97-AF65-F5344CB8AC3E}">
        <p14:creationId xmlns:p14="http://schemas.microsoft.com/office/powerpoint/2010/main" val="3389065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LA CAMARA DE FOTOS</a:t>
            </a:r>
            <a:endParaRPr lang="es-CO"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5696" y="2132857"/>
            <a:ext cx="5976663" cy="3816424"/>
          </a:xfrm>
        </p:spPr>
      </p:pic>
    </p:spTree>
    <p:extLst>
      <p:ext uri="{BB962C8B-B14F-4D97-AF65-F5344CB8AC3E}">
        <p14:creationId xmlns:p14="http://schemas.microsoft.com/office/powerpoint/2010/main" val="506952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HISTORIA</a:t>
            </a:r>
            <a:endParaRPr lang="es-CO" dirty="0"/>
          </a:p>
        </p:txBody>
      </p:sp>
      <p:sp>
        <p:nvSpPr>
          <p:cNvPr id="3" name="2 Marcador de contenido"/>
          <p:cNvSpPr>
            <a:spLocks noGrp="1"/>
          </p:cNvSpPr>
          <p:nvPr>
            <p:ph idx="1"/>
          </p:nvPr>
        </p:nvSpPr>
        <p:spPr/>
        <p:txBody>
          <a:bodyPr>
            <a:normAutofit fontScale="85000" lnSpcReduction="20000"/>
          </a:bodyPr>
          <a:lstStyle/>
          <a:p>
            <a:r>
              <a:rPr lang="es-CO" dirty="0"/>
              <a:t>Una cámara fotográfica o cámara de fotos es un dispositivo utilizado para capturar imágenes o fotografías. Es un mecanismo antiguo para proyectar imágenes, en el que una habitación entera desempeñaba las mismas operaciones que una cámara fotográfica actual por dentro, con la diferencia que en aquella época no había posibilidad de guardar la imagen a menos que esta se trazara manualmente. Las cámaras actuales se combinan con elementos sensibles (películas o sensores) al espectro visible o a otras porciones del espectro electromagnético, y su uso principal es capturar la imagen que se encuentra en el campo visual.</a:t>
            </a:r>
          </a:p>
        </p:txBody>
      </p:sp>
    </p:spTree>
    <p:extLst>
      <p:ext uri="{BB962C8B-B14F-4D97-AF65-F5344CB8AC3E}">
        <p14:creationId xmlns:p14="http://schemas.microsoft.com/office/powerpoint/2010/main" val="266306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1143000"/>
          </a:xfrm>
        </p:spPr>
        <p:txBody>
          <a:bodyPr/>
          <a:lstStyle/>
          <a:p>
            <a:r>
              <a:rPr lang="es-CO" dirty="0" smtClean="0"/>
              <a:t>EVOLUCIÓN</a:t>
            </a:r>
            <a:endParaRPr lang="es-CO" dirty="0"/>
          </a:p>
        </p:txBody>
      </p:sp>
      <p:sp>
        <p:nvSpPr>
          <p:cNvPr id="3" name="2 Marcador de contenido"/>
          <p:cNvSpPr>
            <a:spLocks noGrp="1"/>
          </p:cNvSpPr>
          <p:nvPr>
            <p:ph idx="1"/>
          </p:nvPr>
        </p:nvSpPr>
        <p:spPr>
          <a:xfrm>
            <a:off x="457200" y="1268760"/>
            <a:ext cx="8229600" cy="5256584"/>
          </a:xfrm>
        </p:spPr>
        <p:txBody>
          <a:bodyPr>
            <a:normAutofit/>
          </a:bodyPr>
          <a:lstStyle/>
          <a:p>
            <a:r>
              <a:rPr lang="es-CO" sz="1400" dirty="0"/>
              <a:t>Las cámaras no siempre fueron tan modernas como los son hoy en día; si no que partieron de un modelo bien simple y primitivo</a:t>
            </a:r>
            <a:r>
              <a:rPr lang="es-CO" sz="1400" dirty="0" smtClean="0"/>
              <a:t>.</a:t>
            </a:r>
            <a:endParaRPr lang="es-CO" sz="1400" dirty="0"/>
          </a:p>
          <a:p>
            <a:r>
              <a:rPr lang="es-CO" sz="1400" dirty="0"/>
              <a:t>Alrededor del siglo XVI y del XVII se usaba la cámara oscura, provista de un objetivo montado en una caja portátil; el dibujante se situaba en el interior de una especie de carpa negra a través de uno de cuyos lados asomaba el objetivo.</a:t>
            </a:r>
          </a:p>
          <a:p>
            <a:r>
              <a:rPr lang="es-CO" sz="1400" dirty="0"/>
              <a:t>Pronto la cámara oscura pasó a llamarse cámara fotográfica o simplemente cámara</a:t>
            </a:r>
            <a:r>
              <a:rPr lang="es-CO" sz="1400" dirty="0" smtClean="0"/>
              <a:t>.</a:t>
            </a:r>
            <a:br>
              <a:rPr lang="es-CO" sz="1400" dirty="0" smtClean="0"/>
            </a:br>
            <a:r>
              <a:rPr lang="es-CO" sz="1400" dirty="0"/>
              <a:t>Los primeros modelos consistían en dos grandes cajas de madera que se deslizaban una dentro de otra para enfocar. En un extremo se hallaba el objetivo y en el otro un vidrio que hacía de pantalla de enfoque y que, luego, se sustituía por la placa fotosensible al hacer la toma. La máquina se usaba siempre sobre un soporte y no pudo sujetarse a mano hasta que no se lograron películas lo suficientemente rápidos como para contrarrestar las vibraciones del pulso. Imagínense lo incómodo que era en este tiempo</a:t>
            </a:r>
            <a:r>
              <a:rPr lang="es-CO" sz="1400" dirty="0" smtClean="0"/>
              <a:t>.</a:t>
            </a:r>
          </a:p>
          <a:p>
            <a:r>
              <a:rPr lang="es-CO" sz="1400" dirty="0"/>
              <a:t>Hacia finales del siglo pasado, con la novedad de la fotografía, aparecieron cámaras muy especiales tales como sombreros-cámara, relojes-cámara e incluso pistolas-cámara</a:t>
            </a:r>
            <a:r>
              <a:rPr lang="es-CO" sz="1400" dirty="0" smtClean="0"/>
              <a:t>.</a:t>
            </a:r>
            <a:br>
              <a:rPr lang="es-CO" sz="1400" dirty="0" smtClean="0"/>
            </a:br>
            <a:r>
              <a:rPr lang="es-CO" sz="1400" dirty="0"/>
              <a:t>A partir de 1936 comenzaron a aparecer cámaras más parecidas a las actuales.</a:t>
            </a:r>
            <a:r>
              <a:rPr lang="es-CO" sz="1400" dirty="0" smtClean="0"/>
              <a:t/>
            </a:r>
            <a:br>
              <a:rPr lang="es-CO" sz="1400" dirty="0" smtClean="0"/>
            </a:br>
            <a:r>
              <a:rPr lang="es-CO" sz="1400" dirty="0"/>
              <a:t>Actualmente los únicos modelos que sobreviven son de extraordinaria calidad y los usan, en mayor parte, los profesionales.</a:t>
            </a:r>
            <a:r>
              <a:rPr lang="es-CO" sz="1400" dirty="0" smtClean="0"/>
              <a:t/>
            </a:r>
            <a:br>
              <a:rPr lang="es-CO" sz="1400" dirty="0" smtClean="0"/>
            </a:br>
            <a:r>
              <a:rPr lang="es-CO" sz="1400" dirty="0"/>
              <a:t>Las cámaras de la actualidad incorporan los mejores adelantos </a:t>
            </a:r>
            <a:r>
              <a:rPr lang="es-CO" sz="1400" dirty="0" smtClean="0"/>
              <a:t> tecnológicos </a:t>
            </a:r>
            <a:r>
              <a:rPr lang="es-CO" sz="1400" dirty="0"/>
              <a:t>para nuestra comodidad</a:t>
            </a:r>
            <a:r>
              <a:rPr lang="es-CO" sz="1400" dirty="0" smtClean="0"/>
              <a:t>.</a:t>
            </a:r>
          </a:p>
          <a:p>
            <a:endParaRPr lang="es-CO" sz="1400"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5164315"/>
            <a:ext cx="4392488" cy="1609011"/>
          </a:xfrm>
          <a:prstGeom prst="rect">
            <a:avLst/>
          </a:prstGeom>
        </p:spPr>
      </p:pic>
    </p:spTree>
    <p:extLst>
      <p:ext uri="{BB962C8B-B14F-4D97-AF65-F5344CB8AC3E}">
        <p14:creationId xmlns:p14="http://schemas.microsoft.com/office/powerpoint/2010/main" val="3555039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APORTE A LA SOCIEDAD</a:t>
            </a:r>
            <a:endParaRPr lang="es-CO" dirty="0"/>
          </a:p>
        </p:txBody>
      </p:sp>
      <p:sp>
        <p:nvSpPr>
          <p:cNvPr id="3" name="2 Marcador de contenido"/>
          <p:cNvSpPr>
            <a:spLocks noGrp="1"/>
          </p:cNvSpPr>
          <p:nvPr>
            <p:ph idx="1"/>
          </p:nvPr>
        </p:nvSpPr>
        <p:spPr/>
        <p:txBody>
          <a:bodyPr/>
          <a:lstStyle/>
          <a:p>
            <a:r>
              <a:rPr lang="es-CO" dirty="0"/>
              <a:t>La fotografía es una herramienta científica y documental de primera importancia y un medio creativo por derecho propio. Nos ha permitido, por ejemplo, entablar un contacto casi directo con otros países y culturas proporcionando imágenes detalladas de cosas que por lo general, no podemos ver. </a:t>
            </a:r>
            <a:r>
              <a:rPr lang="es-CO" dirty="0" smtClean="0"/>
              <a:t/>
            </a:r>
            <a:br>
              <a:rPr lang="es-CO" dirty="0" smtClean="0"/>
            </a:br>
            <a:endParaRPr lang="es-CO" dirty="0"/>
          </a:p>
        </p:txBody>
      </p:sp>
    </p:spTree>
    <p:extLst>
      <p:ext uri="{BB962C8B-B14F-4D97-AF65-F5344CB8AC3E}">
        <p14:creationId xmlns:p14="http://schemas.microsoft.com/office/powerpoint/2010/main" val="159472555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550</Words>
  <Application>Microsoft Office PowerPoint</Application>
  <PresentationFormat>Presentación en pantalla (4:3)</PresentationFormat>
  <Paragraphs>55</Paragraphs>
  <Slides>25</Slides>
  <Notes>0</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Tema de Office</vt:lpstr>
      <vt:lpstr>LA BRÚJULA</vt:lpstr>
      <vt:lpstr>HISTORIA</vt:lpstr>
      <vt:lpstr>EVOLUCIÓN</vt:lpstr>
      <vt:lpstr>APORTE A LA SOCIEDAD</vt:lpstr>
      <vt:lpstr>ACTUALIDAD</vt:lpstr>
      <vt:lpstr>LA CAMARA DE FOTOS</vt:lpstr>
      <vt:lpstr>HISTORIA</vt:lpstr>
      <vt:lpstr>EVOLUCIÓN</vt:lpstr>
      <vt:lpstr>APORTE A LA SOCIEDAD</vt:lpstr>
      <vt:lpstr>ACTUALIDAD</vt:lpstr>
      <vt:lpstr>BILLETES DE BANCO.</vt:lpstr>
      <vt:lpstr>HISTORIA</vt:lpstr>
      <vt:lpstr>EVOLUCIÓN</vt:lpstr>
      <vt:lpstr>APORTE A LA SOCIEDAD.</vt:lpstr>
      <vt:lpstr>ACTUALIDAD</vt:lpstr>
      <vt:lpstr>SEMÁFOROS</vt:lpstr>
      <vt:lpstr>HISTORIA</vt:lpstr>
      <vt:lpstr>EVOLUCIÓN</vt:lpstr>
      <vt:lpstr>APORTE A LA SOCIEDAD</vt:lpstr>
      <vt:lpstr>ACTUALIDAD</vt:lpstr>
      <vt:lpstr>LA CERRADURA</vt:lpstr>
      <vt:lpstr>HISTORIA</vt:lpstr>
      <vt:lpstr>EVOLUCIÓN</vt:lpstr>
      <vt:lpstr>APORTE A LA SOCIEDAD</vt:lpstr>
      <vt:lpstr>ACTUALIDAD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BRÚJULA</dc:title>
  <dc:creator>USUARIO</dc:creator>
  <cp:lastModifiedBy>USUARIO</cp:lastModifiedBy>
  <cp:revision>7</cp:revision>
  <dcterms:created xsi:type="dcterms:W3CDTF">2016-11-18T11:46:00Z</dcterms:created>
  <dcterms:modified xsi:type="dcterms:W3CDTF">2016-11-18T12:53:16Z</dcterms:modified>
</cp:coreProperties>
</file>